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  <p:sldMasterId id="2147484162" r:id="rId4"/>
  </p:sldMasterIdLst>
  <p:notesMasterIdLst>
    <p:notesMasterId r:id="rId9"/>
  </p:notesMasterIdLst>
  <p:handoutMasterIdLst>
    <p:handoutMasterId r:id="rId10"/>
  </p:handoutMasterIdLst>
  <p:sldIdLst>
    <p:sldId id="1120" r:id="rId5"/>
    <p:sldId id="1121" r:id="rId6"/>
    <p:sldId id="1122" r:id="rId7"/>
    <p:sldId id="1123" r:id="rId8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4" autoAdjust="0"/>
    <p:restoredTop sz="91922"/>
  </p:normalViewPr>
  <p:slideViewPr>
    <p:cSldViewPr snapToGrid="0">
      <p:cViewPr varScale="1">
        <p:scale>
          <a:sx n="107" d="100"/>
          <a:sy n="107" d="100"/>
        </p:scale>
        <p:origin x="150" y="9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9/12/2024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9/12/2024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4FD5E6-F6B4-49F4-B935-AF55AF979544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9F0D-713E-4ADC-9941-9B6119DD3A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957465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BB9499-06F6-4628-82FB-CA7139DC08CE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D845C-6B54-4A4A-8D2E-1CE5817A871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13079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57C91-D04C-4485-B3F5-8AE989016C92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02E38F-D91B-477B-A874-A7D318E60C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4890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F06CA-EF10-4CE5-B38A-AC7000101A7F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52E78-EC3B-4D37-9F9C-A13135DB6D9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83009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9E9829-4A54-4B91-A7D3-5BB33853D3E6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E6B66-9983-4043-AF87-A703BD715D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756840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EBED0F-95FE-4FF2-A39E-168A4DAB9684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CDD7C-3ADA-4029-841F-C70C23ED259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57722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63500"/>
            <a:ext cx="581025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</a:t>
            </a:r>
            <a:r>
              <a:rPr lang="de-DE" sz="900" b="1" dirty="0" smtClean="0">
                <a:latin typeface="Arial "/>
                <a:ea typeface="+mn-ea"/>
              </a:rPr>
              <a:t>105</a:t>
            </a:r>
            <a:endParaRPr lang="de-DE" sz="900" b="1" dirty="0">
              <a:latin typeface="Arial "/>
              <a:ea typeface="+mn-ea"/>
            </a:endParaRPr>
          </a:p>
          <a:p>
            <a:pPr>
              <a:defRPr/>
            </a:pPr>
            <a:r>
              <a:rPr lang="de-DE" sz="900" b="1" dirty="0" smtClean="0">
                <a:latin typeface="Arial "/>
                <a:ea typeface="+mn-ea"/>
              </a:rPr>
              <a:t>10 </a:t>
            </a:r>
            <a:r>
              <a:rPr lang="de-DE" sz="900" b="1" dirty="0">
                <a:latin typeface="Arial "/>
                <a:ea typeface="+mn-ea"/>
              </a:rPr>
              <a:t>– </a:t>
            </a:r>
            <a:r>
              <a:rPr lang="de-DE" sz="900" b="1" dirty="0" smtClean="0">
                <a:latin typeface="Arial "/>
                <a:ea typeface="+mn-ea"/>
              </a:rPr>
              <a:t>13 September 2024, Melbourne, Australia</a:t>
            </a:r>
            <a:endParaRPr lang="sv-SE" altLang="en-US" sz="900" b="1" dirty="0">
              <a:latin typeface="Arial "/>
              <a:ea typeface="+mn-ea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603875" y="242888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SP-241364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97A788-A4CF-4D09-8E64-FB6667A78318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621767-090F-4396-ADED-6E036EF7DD2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418038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4597D4-F35E-47FD-A12C-6E5C721695B3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9B6B62-69F2-4063-B433-4F0B693EFAE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39625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95C00C-05CC-467D-AE8E-463B140A134D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FC7DF-FFFA-4B37-8788-3DB43018AE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15523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16EAEA-4311-4D47-A63F-05B945C15E26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70A0B-A738-49BC-8EA5-67B7C58D258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280095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176FE-9985-4213-B7FB-940F6C6021BD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C8B83-BE79-4E1B-9502-B60DAF9DC28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54594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8" name="Text Box 13"/>
          <p:cNvSpPr txBox="1">
            <a:spLocks noChangeArrowheads="1"/>
          </p:cNvSpPr>
          <p:nvPr userDrawn="1"/>
        </p:nvSpPr>
        <p:spPr bwMode="auto">
          <a:xfrm>
            <a:off x="65088" y="4803775"/>
            <a:ext cx="1463675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1050" b="1" dirty="0" smtClean="0"/>
              <a:t>SP-241364</a:t>
            </a:r>
            <a:endParaRPr lang="en-GB" altLang="en-US" sz="1050" b="1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36E8723D-62ED-401D-81AD-1BAB8C06FCA9}" type="datetimeFigureOut">
              <a:rPr lang="en-GB"/>
              <a:pPr>
                <a:defRPr/>
              </a:pPr>
              <a:t>12/09/2024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BB699AC-5CF1-45B3-8DE5-B0ADF5BDE54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07" r:id="rId1"/>
    <p:sldLayoutId id="2147485908" r:id="rId2"/>
    <p:sldLayoutId id="2147485909" r:id="rId3"/>
    <p:sldLayoutId id="2147485910" r:id="rId4"/>
    <p:sldLayoutId id="2147485911" r:id="rId5"/>
    <p:sldLayoutId id="2147485912" r:id="rId6"/>
    <p:sldLayoutId id="2147485913" r:id="rId7"/>
    <p:sldLayoutId id="2147485914" r:id="rId8"/>
    <p:sldLayoutId id="2147485915" r:id="rId9"/>
    <p:sldLayoutId id="2147485916" r:id="rId10"/>
    <p:sldLayoutId id="214748591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547400" y="1271588"/>
            <a:ext cx="6049220" cy="15234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Way forward on Rel-19 SIDs </a:t>
            </a:r>
          </a:p>
          <a:p>
            <a:pPr algn="ctr">
              <a:defRPr/>
            </a:pPr>
            <a:r>
              <a:rPr lang="en-GB" sz="39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not 100% complete</a:t>
            </a:r>
            <a: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24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Proposed way forward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600" dirty="0" smtClean="0"/>
              <a:t>FS_VMR_Ph2</a:t>
            </a:r>
          </a:p>
          <a:p>
            <a:pPr lvl="1" eaLnBrk="1" hangingPunct="1">
              <a:defRPr/>
            </a:pPr>
            <a:r>
              <a:rPr lang="en-GB" sz="1200" dirty="0" smtClean="0"/>
              <a:t>Reported as 95% complete</a:t>
            </a:r>
          </a:p>
          <a:p>
            <a:pPr lvl="1" eaLnBrk="1" hangingPunct="1">
              <a:defRPr/>
            </a:pPr>
            <a:r>
              <a:rPr lang="en-GB" sz="1200" dirty="0" smtClean="0"/>
              <a:t>Remaining work is to handle the response to </a:t>
            </a:r>
            <a:r>
              <a:rPr lang="en-US" sz="1200" dirty="0"/>
              <a:t>LS (</a:t>
            </a:r>
            <a:r>
              <a:rPr lang="en-US" altLang="de-DE" sz="1200" dirty="0"/>
              <a:t>S2-2407345</a:t>
            </a:r>
            <a:r>
              <a:rPr lang="en-US" sz="1200" dirty="0"/>
              <a:t>) sent to RAN3 and cc RAN2, with specific questions on access control and Additional ULI format</a:t>
            </a:r>
          </a:p>
          <a:p>
            <a:pPr lvl="1" eaLnBrk="1" hangingPunct="1">
              <a:defRPr/>
            </a:pPr>
            <a:r>
              <a:rPr lang="en-GB" sz="1200" dirty="0" smtClean="0"/>
              <a:t>No TR update is expected (has been sent for approval)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SA2: Handle the LS response within the normative sessions and mark the study as 100% complete</a:t>
            </a:r>
          </a:p>
          <a:p>
            <a:pPr eaLnBrk="1" hangingPunct="1">
              <a:defRPr/>
            </a:pPr>
            <a:r>
              <a:rPr lang="en-GB" sz="1600" dirty="0" smtClean="0"/>
              <a:t>FS_NG_RTC_Ph2</a:t>
            </a:r>
          </a:p>
          <a:p>
            <a:pPr lvl="1" eaLnBrk="1" hangingPunct="1">
              <a:defRPr/>
            </a:pPr>
            <a:r>
              <a:rPr lang="en-GB" sz="1200" dirty="0" smtClean="0"/>
              <a:t>Reported as 95% complete</a:t>
            </a:r>
          </a:p>
          <a:p>
            <a:pPr lvl="1" eaLnBrk="1" hangingPunct="1">
              <a:defRPr/>
            </a:pPr>
            <a:r>
              <a:rPr lang="en-GB" sz="1200" dirty="0" smtClean="0"/>
              <a:t>Remaining work is </a:t>
            </a:r>
            <a:r>
              <a:rPr lang="en-GB" sz="1200" dirty="0" smtClean="0"/>
              <a:t>to resolve an </a:t>
            </a:r>
            <a:r>
              <a:rPr lang="en-GB" sz="1200" dirty="0" smtClean="0"/>
              <a:t>open </a:t>
            </a:r>
            <a:r>
              <a:rPr lang="en-GB" sz="1200" dirty="0"/>
              <a:t>point on KI1/2 regarding the non-DC related </a:t>
            </a:r>
            <a:r>
              <a:rPr lang="en-GB" sz="1200" dirty="0" smtClean="0"/>
              <a:t>events, which can be done during the normative work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SA2: Handle the remaining open issue within the normative sessions and mark the study as 100% complete</a:t>
            </a:r>
            <a:endParaRPr lang="en-GB" sz="1200" b="1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Proposed way forward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600" dirty="0" smtClean="0"/>
              <a:t>FS_MASSS</a:t>
            </a:r>
          </a:p>
          <a:p>
            <a:pPr lvl="1" eaLnBrk="1" hangingPunct="1">
              <a:defRPr/>
            </a:pPr>
            <a:r>
              <a:rPr lang="en-GB" sz="1200" dirty="0" smtClean="0"/>
              <a:t>Reported as 100% complete, with no plan to proceed with normative work for KI#1 and KI#2.2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SA2: </a:t>
            </a:r>
          </a:p>
          <a:p>
            <a:pPr lvl="2" eaLnBrk="1" hangingPunct="1">
              <a:defRPr/>
            </a:pPr>
            <a:r>
              <a:rPr lang="en-GB" sz="1200" b="1" dirty="0" smtClean="0"/>
              <a:t>Alternative 1: Change completion to xx % and to continue study work on KI#1 and KI#2.2 in Q4 consuming the planned normative TU’s for those KI’s </a:t>
            </a:r>
            <a:r>
              <a:rPr lang="en-GB" sz="1200" b="1" dirty="0"/>
              <a:t>aim of concluding the study and potentially starting normative work</a:t>
            </a:r>
            <a:r>
              <a:rPr lang="en-GB" sz="1200" b="1" dirty="0" smtClean="0"/>
              <a:t>. </a:t>
            </a:r>
            <a:r>
              <a:rPr lang="en-GB" sz="1200" b="1" dirty="0"/>
              <a:t>If the study can be concluded before December SA will consider in December whether normative work can </a:t>
            </a:r>
            <a:r>
              <a:rPr lang="en-GB" sz="1200" b="1" dirty="0" smtClean="0"/>
              <a:t>continue/proceed</a:t>
            </a:r>
          </a:p>
          <a:p>
            <a:pPr lvl="2" eaLnBrk="1" hangingPunct="1">
              <a:defRPr/>
            </a:pPr>
            <a:r>
              <a:rPr lang="en-GB" sz="1200" b="1" dirty="0" smtClean="0"/>
              <a:t>Alternative 2: Do not continue study work on KI#1 or KI#2.2</a:t>
            </a:r>
          </a:p>
          <a:p>
            <a:pPr lvl="2" eaLnBrk="1" hangingPunct="1">
              <a:defRPr/>
            </a:pPr>
            <a:r>
              <a:rPr lang="en-GB" sz="1200" b="1" dirty="0"/>
              <a:t>Alternative 3: Wait for outcome of </a:t>
            </a:r>
            <a:r>
              <a:rPr lang="en-GB" sz="1200" b="1" dirty="0" smtClean="0"/>
              <a:t>discussions </a:t>
            </a:r>
            <a:r>
              <a:rPr lang="en-GB" sz="1200" b="1" dirty="0"/>
              <a:t>on revised </a:t>
            </a:r>
            <a:r>
              <a:rPr lang="en-GB" sz="1200" b="1" dirty="0" smtClean="0"/>
              <a:t>WIDs </a:t>
            </a:r>
            <a:r>
              <a:rPr lang="en-GB" sz="1200" b="1" dirty="0"/>
              <a:t>for ATSSS_Ph4 (SP-241331, </a:t>
            </a:r>
            <a:r>
              <a:rPr lang="en-GB" sz="1200" b="1" dirty="0" smtClean="0"/>
              <a:t>SP-241349</a:t>
            </a:r>
            <a:r>
              <a:rPr lang="en-GB" sz="1200" b="1" dirty="0" smtClean="0"/>
              <a:t>)</a:t>
            </a:r>
            <a:endParaRPr lang="en-GB" sz="1200" b="1" dirty="0"/>
          </a:p>
          <a:p>
            <a:pPr lvl="2" eaLnBrk="1" hangingPunct="1">
              <a:defRPr/>
            </a:pPr>
            <a:endParaRPr lang="en-GB" sz="1200" b="1" dirty="0" smtClean="0"/>
          </a:p>
        </p:txBody>
      </p:sp>
    </p:spTree>
    <p:extLst>
      <p:ext uri="{BB962C8B-B14F-4D97-AF65-F5344CB8AC3E}">
        <p14:creationId xmlns:p14="http://schemas.microsoft.com/office/powerpoint/2010/main" val="27181386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815975" y="171450"/>
            <a:ext cx="6500813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Proposed way forward</a:t>
            </a:r>
            <a:endParaRPr lang="en-US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172200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600" dirty="0" smtClean="0"/>
              <a:t>FSFS_UIA_ARC</a:t>
            </a:r>
          </a:p>
          <a:p>
            <a:pPr lvl="1" eaLnBrk="1" hangingPunct="1">
              <a:defRPr/>
            </a:pPr>
            <a:r>
              <a:rPr lang="en-GB" sz="1200" dirty="0"/>
              <a:t>Reported as </a:t>
            </a:r>
            <a:r>
              <a:rPr lang="en-GB" sz="1200" dirty="0" smtClean="0"/>
              <a:t>93% </a:t>
            </a:r>
            <a:r>
              <a:rPr lang="en-GB" sz="1200" dirty="0"/>
              <a:t>complete</a:t>
            </a:r>
          </a:p>
          <a:p>
            <a:pPr lvl="1" eaLnBrk="1" hangingPunct="1">
              <a:defRPr/>
            </a:pPr>
            <a:r>
              <a:rPr lang="en-GB" sz="1200" dirty="0" smtClean="0"/>
              <a:t>Remaining work is to conclude KI#1</a:t>
            </a:r>
          </a:p>
          <a:p>
            <a:pPr lvl="1" eaLnBrk="1" hangingPunct="1">
              <a:defRPr/>
            </a:pPr>
            <a:r>
              <a:rPr lang="en-GB" sz="1200" b="1" dirty="0" smtClean="0"/>
              <a:t>Guidance to SA2: </a:t>
            </a:r>
          </a:p>
          <a:p>
            <a:pPr lvl="2" eaLnBrk="1" hangingPunct="1">
              <a:defRPr/>
            </a:pPr>
            <a:r>
              <a:rPr lang="en-GB" sz="1200" b="1" dirty="0"/>
              <a:t>Alternative 1: </a:t>
            </a:r>
            <a:r>
              <a:rPr lang="en-GB" sz="1200" b="1" dirty="0" smtClean="0"/>
              <a:t>Continue study </a:t>
            </a:r>
            <a:r>
              <a:rPr lang="en-GB" sz="1200" b="1" dirty="0"/>
              <a:t>work on KI#1 </a:t>
            </a:r>
            <a:r>
              <a:rPr lang="en-GB" sz="1200" b="1" dirty="0" smtClean="0"/>
              <a:t>in </a:t>
            </a:r>
            <a:r>
              <a:rPr lang="en-GB" sz="1200" b="1" dirty="0"/>
              <a:t>Q4 consuming the planned normative TU’s for </a:t>
            </a:r>
            <a:r>
              <a:rPr lang="en-GB" sz="1200" b="1" dirty="0" smtClean="0"/>
              <a:t>that KI </a:t>
            </a:r>
            <a:r>
              <a:rPr lang="en-GB" sz="1200" b="1" dirty="0"/>
              <a:t>aim of concluding the study and potentially starting normative work</a:t>
            </a:r>
            <a:r>
              <a:rPr lang="en-GB" sz="1200" b="1" dirty="0" smtClean="0"/>
              <a:t>. If the study can be concluded before December SA will consider in December whether normative work can continue/proceed</a:t>
            </a:r>
            <a:endParaRPr lang="en-GB" sz="1200" b="1" dirty="0"/>
          </a:p>
          <a:p>
            <a:pPr lvl="2" eaLnBrk="1" hangingPunct="1">
              <a:defRPr/>
            </a:pPr>
            <a:r>
              <a:rPr lang="en-GB" sz="1200" b="1" dirty="0"/>
              <a:t>Alternative 2: </a:t>
            </a:r>
            <a:r>
              <a:rPr lang="en-GB" sz="1200" b="1" dirty="0" smtClean="0"/>
              <a:t>Stop </a:t>
            </a:r>
            <a:r>
              <a:rPr lang="en-GB" sz="1200" b="1" dirty="0"/>
              <a:t>study work on KI#1 in </a:t>
            </a:r>
            <a:r>
              <a:rPr lang="en-GB" sz="1200" b="1" dirty="0" smtClean="0"/>
              <a:t>Q4</a:t>
            </a:r>
          </a:p>
        </p:txBody>
      </p:sp>
    </p:spTree>
    <p:extLst>
      <p:ext uri="{BB962C8B-B14F-4D97-AF65-F5344CB8AC3E}">
        <p14:creationId xmlns:p14="http://schemas.microsoft.com/office/powerpoint/2010/main" val="3439694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www.w3.org/XML/1998/namespace"/>
    <ds:schemaRef ds:uri="http://purl.org/dc/terms/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46586</TotalTime>
  <Words>320</Words>
  <Application>Microsoft Office PowerPoint</Application>
  <PresentationFormat>On-screen Show (16:9)</PresentationFormat>
  <Paragraphs>27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2" baseType="lpstr">
      <vt:lpstr>MS PGothic</vt:lpstr>
      <vt:lpstr>MS PGothic</vt:lpstr>
      <vt:lpstr>Arial</vt:lpstr>
      <vt:lpstr>Arial </vt:lpstr>
      <vt:lpstr>Calibri</vt:lpstr>
      <vt:lpstr>Times New Roman</vt:lpstr>
      <vt:lpstr>Office Theme</vt:lpstr>
      <vt:lpstr>Custom Design</vt:lpstr>
      <vt:lpstr>PowerPoint Presentation</vt:lpstr>
      <vt:lpstr>Proposed way forward</vt:lpstr>
      <vt:lpstr>Proposed way forward</vt:lpstr>
      <vt:lpstr>Proposed way forward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Andrew Bennett/Communications Research /SRUK/Principal Engineer/Samsung Electronics</cp:lastModifiedBy>
  <cp:revision>1994</cp:revision>
  <cp:lastPrinted>2017-02-24T12:37:51Z</cp:lastPrinted>
  <dcterms:created xsi:type="dcterms:W3CDTF">2008-08-30T09:32:10Z</dcterms:created>
  <dcterms:modified xsi:type="dcterms:W3CDTF">2024-09-12T02:09:46Z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